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0"/>
            <a:ext cx="7772400" cy="548681"/>
          </a:xfrm>
        </p:spPr>
        <p:txBody>
          <a:bodyPr>
            <a:normAutofit fontScale="90000"/>
          </a:bodyPr>
          <a:lstStyle/>
          <a:p>
            <a:r>
              <a:rPr lang="ar-SA" sz="3200" dirty="0" smtClean="0"/>
              <a:t>شوط كسر التعادل</a:t>
            </a:r>
            <a:endParaRPr lang="ar-IQ" sz="3200" dirty="0"/>
          </a:p>
        </p:txBody>
      </p:sp>
      <p:sp>
        <p:nvSpPr>
          <p:cNvPr id="3" name="عنوان فرعي 2"/>
          <p:cNvSpPr>
            <a:spLocks noGrp="1"/>
          </p:cNvSpPr>
          <p:nvPr>
            <p:ph type="subTitle" idx="1"/>
          </p:nvPr>
        </p:nvSpPr>
        <p:spPr>
          <a:xfrm>
            <a:off x="251520" y="620688"/>
            <a:ext cx="8712968" cy="6048672"/>
          </a:xfrm>
        </p:spPr>
        <p:txBody>
          <a:bodyPr>
            <a:normAutofit fontScale="62500" lnSpcReduction="20000"/>
          </a:bodyPr>
          <a:lstStyle/>
          <a:p>
            <a:r>
              <a:rPr lang="ar-SA" dirty="0" smtClean="0">
                <a:solidFill>
                  <a:schemeClr val="tx1"/>
                </a:solidFill>
              </a:rPr>
              <a:t>وكما سبق ذكره، فاللاعب الذي يفوز بستة أشواط، يكون فائزاً بالمجموعات، على أن يزيد بشوطين عن منافسة، ويستمر اللعب حتى يتحقق هذا </a:t>
            </a:r>
            <a:r>
              <a:rPr lang="ar-SA" dirty="0" err="1" smtClean="0">
                <a:solidFill>
                  <a:schemeClr val="tx1"/>
                </a:solidFill>
              </a:rPr>
              <a:t>الفـرق.</a:t>
            </a:r>
            <a:r>
              <a:rPr lang="ar-SA" dirty="0" smtClean="0">
                <a:solidFill>
                  <a:schemeClr val="tx1"/>
                </a:solidFill>
              </a:rPr>
              <a:t> وأحياناً يستمر اللعب لفتـرات طويلة، دون إحراز أحد اللاعبين لهذا </a:t>
            </a:r>
            <a:r>
              <a:rPr lang="ar-SA" dirty="0" err="1" smtClean="0">
                <a:solidFill>
                  <a:schemeClr val="tx1"/>
                </a:solidFill>
              </a:rPr>
              <a:t>الشوط.</a:t>
            </a:r>
            <a:r>
              <a:rPr lang="ar-SA" dirty="0" smtClean="0">
                <a:solidFill>
                  <a:schemeClr val="tx1"/>
                </a:solidFill>
              </a:rPr>
              <a:t> ولذلك، ابتُكر نظام أُطلق </a:t>
            </a:r>
            <a:r>
              <a:rPr lang="ar-SA" dirty="0" err="1" smtClean="0">
                <a:solidFill>
                  <a:schemeClr val="tx1"/>
                </a:solidFill>
              </a:rPr>
              <a:t>عليه </a:t>
            </a:r>
            <a:r>
              <a:rPr lang="ar-SA" dirty="0" smtClean="0">
                <a:solidFill>
                  <a:schemeClr val="tx1"/>
                </a:solidFill>
              </a:rPr>
              <a:t>"كسر حالة التعادل</a:t>
            </a:r>
            <a:r>
              <a:rPr lang="en-US" dirty="0" smtClean="0">
                <a:solidFill>
                  <a:schemeClr val="tx1"/>
                </a:solidFill>
              </a:rPr>
              <a:t>" (Tie Break)</a:t>
            </a:r>
            <a:r>
              <a:rPr lang="ar-SA" dirty="0" smtClean="0">
                <a:solidFill>
                  <a:schemeClr val="tx1"/>
                </a:solidFill>
              </a:rPr>
              <a:t>، ويطلق لاعبو التنس على هذه </a:t>
            </a:r>
            <a:r>
              <a:rPr lang="ar-SA" dirty="0" err="1" smtClean="0">
                <a:solidFill>
                  <a:schemeClr val="tx1"/>
                </a:solidFill>
              </a:rPr>
              <a:t>الطريقة، </a:t>
            </a:r>
            <a:r>
              <a:rPr lang="ar-SA" dirty="0" smtClean="0">
                <a:solidFill>
                  <a:schemeClr val="tx1"/>
                </a:solidFill>
              </a:rPr>
              <a:t>"نظام النقط</a:t>
            </a:r>
            <a:r>
              <a:rPr lang="en-US" dirty="0" smtClean="0">
                <a:solidFill>
                  <a:schemeClr val="tx1"/>
                </a:solidFill>
              </a:rPr>
              <a:t>". </a:t>
            </a:r>
            <a:br>
              <a:rPr lang="en-US" dirty="0" smtClean="0">
                <a:solidFill>
                  <a:schemeClr val="tx1"/>
                </a:solidFill>
              </a:rPr>
            </a:br>
            <a:r>
              <a:rPr lang="ar-SA" dirty="0" smtClean="0">
                <a:solidFill>
                  <a:schemeClr val="tx1"/>
                </a:solidFill>
              </a:rPr>
              <a:t>وينفذ نظام النقط عندما تصل النتيجة، إلى ستة أشواط لكلا اللاعبين أو الفريقين، في أي مجموعة، فيما عدا المجموعة الثالثة أو المجموعة الخامسة للمباراة، ذات الثلاث مجموعات، أو ذات الخمس مجموعات، على </a:t>
            </a:r>
            <a:r>
              <a:rPr lang="ar-SA" dirty="0" err="1" smtClean="0">
                <a:solidFill>
                  <a:schemeClr val="tx1"/>
                </a:solidFill>
              </a:rPr>
              <a:t>التوالي.</a:t>
            </a:r>
            <a:r>
              <a:rPr lang="ar-SA" dirty="0" smtClean="0">
                <a:solidFill>
                  <a:schemeClr val="tx1"/>
                </a:solidFill>
              </a:rPr>
              <a:t> ولا بد من الإعلان قبل بدء المباراة، أنه سيؤخذ بهذا النظام عند التعادل</a:t>
            </a:r>
            <a:r>
              <a:rPr lang="en-US" dirty="0" smtClean="0">
                <a:solidFill>
                  <a:schemeClr val="tx1"/>
                </a:solidFill>
              </a:rPr>
              <a:t>. </a:t>
            </a:r>
            <a:br>
              <a:rPr lang="en-US" dirty="0" smtClean="0">
                <a:solidFill>
                  <a:schemeClr val="tx1"/>
                </a:solidFill>
              </a:rPr>
            </a:br>
            <a:r>
              <a:rPr lang="en-US" dirty="0" smtClean="0">
                <a:solidFill>
                  <a:schemeClr val="tx1"/>
                </a:solidFill>
              </a:rPr>
              <a:t/>
            </a:r>
            <a:br>
              <a:rPr lang="en-US" dirty="0" smtClean="0">
                <a:solidFill>
                  <a:schemeClr val="tx1"/>
                </a:solidFill>
              </a:rPr>
            </a:br>
            <a:r>
              <a:rPr lang="ar-SA" dirty="0" smtClean="0">
                <a:solidFill>
                  <a:schemeClr val="tx1"/>
                </a:solidFill>
              </a:rPr>
              <a:t>وقد حدد الاتحاد الدولي للتنس، بعض القواعد، التي تقنن نظام كسر التعادل، وهي</a:t>
            </a:r>
            <a:r>
              <a:rPr lang="en-US" dirty="0" smtClean="0">
                <a:solidFill>
                  <a:schemeClr val="tx1"/>
                </a:solidFill>
              </a:rPr>
              <a:t>: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t>
            </a:r>
            <a:r>
              <a:rPr lang="ar-SA" dirty="0" smtClean="0">
                <a:solidFill>
                  <a:schemeClr val="tx1"/>
                </a:solidFill>
              </a:rPr>
              <a:t>تحدد مجموعة النقاط </a:t>
            </a:r>
            <a:r>
              <a:rPr lang="ar-SA" dirty="0" err="1" smtClean="0">
                <a:solidFill>
                  <a:schemeClr val="tx1"/>
                </a:solidFill>
              </a:rPr>
              <a:t>بـ12</a:t>
            </a:r>
            <a:r>
              <a:rPr lang="ar-SA" dirty="0" smtClean="0">
                <a:solidFill>
                  <a:schemeClr val="tx1"/>
                </a:solidFill>
              </a:rPr>
              <a:t> نقطة، واللاعب الذي يفوز، أولاً، بسبع نقط، يفوز بالشوط والمجموعة، بشرط أن يكون متقدماً على منافسه </a:t>
            </a:r>
            <a:r>
              <a:rPr lang="ar-SA" dirty="0" err="1" smtClean="0">
                <a:solidFill>
                  <a:schemeClr val="tx1"/>
                </a:solidFill>
              </a:rPr>
              <a:t>بنقطتين.</a:t>
            </a:r>
            <a:r>
              <a:rPr lang="ar-SA" dirty="0" smtClean="0">
                <a:solidFill>
                  <a:schemeClr val="tx1"/>
                </a:solidFill>
              </a:rPr>
              <a:t> وإذا وصل العدد إلى ست نقاط لكل منهما، يستمر اللعب بهذا النظام، حتى يتفوق أحدهما بنقطتين</a:t>
            </a:r>
            <a:r>
              <a:rPr lang="en-US" dirty="0" smtClean="0">
                <a:solidFill>
                  <a:schemeClr val="tx1"/>
                </a:solidFill>
              </a:rPr>
              <a:t>.</a:t>
            </a:r>
            <a:br>
              <a:rPr lang="en-US" dirty="0" smtClean="0">
                <a:solidFill>
                  <a:schemeClr val="tx1"/>
                </a:solidFill>
              </a:rPr>
            </a:br>
            <a:r>
              <a:rPr lang="en-US" dirty="0" smtClean="0">
                <a:solidFill>
                  <a:schemeClr val="tx1"/>
                </a:solidFill>
              </a:rPr>
              <a:t>• </a:t>
            </a:r>
            <a:r>
              <a:rPr lang="ar-SA" dirty="0" smtClean="0">
                <a:solidFill>
                  <a:schemeClr val="tx1"/>
                </a:solidFill>
              </a:rPr>
              <a:t>يكون المرسل للنقطة الأولى، اللاعب الذي عليه الدور في الإرسال، ويكون منافسه المرسل للنقطة الثانية والثالثة، وبعد ذلك يكون لكل لاعب أن يرسل </a:t>
            </a:r>
            <a:r>
              <a:rPr lang="ar-SA" dirty="0" smtClean="0">
                <a:solidFill>
                  <a:schemeClr val="tx1"/>
                </a:solidFill>
              </a:rPr>
              <a:t>نقطتين </a:t>
            </a:r>
            <a:r>
              <a:rPr lang="ar-SA" dirty="0" smtClean="0">
                <a:solidFill>
                  <a:schemeClr val="tx1"/>
                </a:solidFill>
              </a:rPr>
              <a:t>متتاليتين على التوالي، حتى </a:t>
            </a:r>
            <a:r>
              <a:rPr lang="ar-SA" dirty="0" smtClean="0">
                <a:solidFill>
                  <a:schemeClr val="tx1"/>
                </a:solidFill>
              </a:rPr>
              <a:t>يتقرر </a:t>
            </a:r>
            <a:r>
              <a:rPr lang="ar-SA" dirty="0" smtClean="0">
                <a:solidFill>
                  <a:schemeClr val="tx1"/>
                </a:solidFill>
              </a:rPr>
              <a:t>الفائز بالشوط والمجموعة</a:t>
            </a:r>
            <a:r>
              <a:rPr lang="en-US" dirty="0" smtClean="0">
                <a:solidFill>
                  <a:schemeClr val="tx1"/>
                </a:solidFill>
              </a:rPr>
              <a:t> </a:t>
            </a:r>
            <a:endParaRPr lang="en-US" dirty="0" smtClean="0">
              <a:solidFill>
                <a:schemeClr val="tx1"/>
              </a:solidFill>
            </a:endParaRPr>
          </a:p>
          <a:p>
            <a:r>
              <a:rPr lang="en-US" dirty="0" smtClean="0">
                <a:solidFill>
                  <a:schemeClr val="tx1"/>
                </a:solidFill>
              </a:rPr>
              <a:t>• </a:t>
            </a:r>
            <a:r>
              <a:rPr lang="ar-SA" dirty="0" smtClean="0">
                <a:solidFill>
                  <a:schemeClr val="tx1"/>
                </a:solidFill>
              </a:rPr>
              <a:t>يُؤدى كل إرسال من أول نقطة من الجانب الأيمن، ثم الأيسر، على التوالي، مع البدء بالجانب الأيمن </a:t>
            </a:r>
            <a:r>
              <a:rPr lang="ar-SA" dirty="0" err="1" smtClean="0">
                <a:solidFill>
                  <a:schemeClr val="tx1"/>
                </a:solidFill>
              </a:rPr>
              <a:t>أولاً.</a:t>
            </a:r>
            <a:r>
              <a:rPr lang="ar-SA" dirty="0" smtClean="0">
                <a:solidFill>
                  <a:schemeClr val="tx1"/>
                </a:solidFill>
              </a:rPr>
              <a:t> وإذا أدى اللاعب إرسالاً من الجانب الخطأ، ولم يكتشف، فإن اللعب الناتج عن هذا الخطأ في الإرسال، أو </a:t>
            </a:r>
            <a:r>
              <a:rPr lang="ar-SA" dirty="0" err="1" smtClean="0">
                <a:solidFill>
                  <a:schemeClr val="tx1"/>
                </a:solidFill>
              </a:rPr>
              <a:t>الإرسالات</a:t>
            </a:r>
            <a:r>
              <a:rPr lang="ar-SA" dirty="0" smtClean="0">
                <a:solidFill>
                  <a:schemeClr val="tx1"/>
                </a:solidFill>
              </a:rPr>
              <a:t> السابقة، يبقى كما هو، فيما عدا الخطأ الحالي، فإنه يجب تصحيحه فور </a:t>
            </a:r>
            <a:r>
              <a:rPr lang="ar-SA" dirty="0" err="1" smtClean="0">
                <a:solidFill>
                  <a:schemeClr val="tx1"/>
                </a:solidFill>
              </a:rPr>
              <a:t>اكتشافه.</a:t>
            </a:r>
            <a:r>
              <a:rPr lang="ar-SA" dirty="0" smtClean="0">
                <a:solidFill>
                  <a:schemeClr val="tx1"/>
                </a:solidFill>
              </a:rPr>
              <a:t> ويغير اللاعبان ملعبهما بعد كل ست نقط، وأيضاً بعد الانتهاء من الشوط</a:t>
            </a:r>
            <a:r>
              <a:rPr lang="en-US" dirty="0" smtClean="0">
                <a:solidFill>
                  <a:schemeClr val="tx1"/>
                </a:solidFill>
              </a:rPr>
              <a:t>.</a:t>
            </a:r>
            <a:br>
              <a:rPr lang="en-US" dirty="0" smtClean="0">
                <a:solidFill>
                  <a:schemeClr val="tx1"/>
                </a:solidFill>
              </a:rPr>
            </a:br>
            <a:r>
              <a:rPr lang="ar-SA" dirty="0" smtClean="0">
                <a:solidFill>
                  <a:schemeClr val="tx1"/>
                </a:solidFill>
              </a:rPr>
              <a:t>واللاعب أو </a:t>
            </a:r>
            <a:r>
              <a:rPr lang="ar-SA" dirty="0" err="1" smtClean="0">
                <a:solidFill>
                  <a:schemeClr val="tx1"/>
                </a:solidFill>
              </a:rPr>
              <a:t>اللاعبان </a:t>
            </a:r>
            <a:r>
              <a:rPr lang="ar-SA" dirty="0" smtClean="0">
                <a:solidFill>
                  <a:schemeClr val="tx1"/>
                </a:solidFill>
              </a:rPr>
              <a:t>(في حالة الزوجي) الذي يرسل أولاً، في نظام اللعب بالنقط، سوف يستلم الإرسال في الشوط الأول، في المجموعة الثانية</a:t>
            </a:r>
            <a:r>
              <a:rPr lang="en-US" dirty="0" smtClean="0">
                <a:solidFill>
                  <a:schemeClr val="tx1"/>
                </a:solidFill>
              </a:rPr>
              <a:t>. </a:t>
            </a:r>
            <a:br>
              <a:rPr lang="en-US" dirty="0" smtClean="0">
                <a:solidFill>
                  <a:schemeClr val="tx1"/>
                </a:solidFill>
              </a:rPr>
            </a:br>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264696"/>
          </a:xfrm>
        </p:spPr>
        <p:txBody>
          <a:bodyPr>
            <a:normAutofit fontScale="55000" lnSpcReduction="20000"/>
          </a:bodyPr>
          <a:lstStyle/>
          <a:p>
            <a:r>
              <a:rPr lang="ar-SA" dirty="0" smtClean="0"/>
              <a:t>ففي مباراة تنس فردية ـ مثلاً ـ يلعب فيها </a:t>
            </a:r>
            <a:r>
              <a:rPr lang="ar-SA" dirty="0" err="1" smtClean="0"/>
              <a:t>أحمد </a:t>
            </a:r>
            <a:r>
              <a:rPr lang="ar-SA" dirty="0" smtClean="0"/>
              <a:t>(أ) ضد </a:t>
            </a:r>
            <a:r>
              <a:rPr lang="ar-SA" dirty="0" err="1" smtClean="0"/>
              <a:t>بدوي </a:t>
            </a:r>
            <a:r>
              <a:rPr lang="ar-SA" dirty="0" smtClean="0"/>
              <a:t>(ب</a:t>
            </a:r>
            <a:r>
              <a:rPr lang="ar-SA" dirty="0" err="1" smtClean="0"/>
              <a:t>).</a:t>
            </a:r>
            <a:r>
              <a:rPr lang="ar-SA" dirty="0" smtClean="0"/>
              <a:t> يؤدي أحمد ضربة الإرسال للنقطة الأولى من يمين الملعب، ويؤدي بدوي الإرسال للنقطتين 2، 3 من يسار الملعب ويمينه، ثم يرسل أحمد النقطتين 4، 5 من اليسار واليمين، ويرسل بدوي النقطة 6 من يسار </a:t>
            </a:r>
            <a:r>
              <a:rPr lang="ar-SA" dirty="0" err="1" smtClean="0"/>
              <a:t>الملعب.</a:t>
            </a:r>
            <a:r>
              <a:rPr lang="ar-SA" dirty="0" smtClean="0"/>
              <a:t> ثم يبدل اللاعبان </a:t>
            </a:r>
            <a:r>
              <a:rPr lang="ar-SA" dirty="0" err="1" smtClean="0"/>
              <a:t>ملعبيهما.</a:t>
            </a:r>
            <a:r>
              <a:rPr lang="ar-SA" dirty="0" smtClean="0"/>
              <a:t> بعد ذلك يرسل بدوي النقطة 7 من يمين الملعب، ويرسل أحمد النقطتين 8 </a:t>
            </a:r>
            <a:r>
              <a:rPr lang="ar-SA" dirty="0" err="1" smtClean="0"/>
              <a:t>و9</a:t>
            </a:r>
            <a:r>
              <a:rPr lang="ar-SA" dirty="0" smtClean="0"/>
              <a:t> من اليسار واليمين، ثم يرسل بدوي النقطتين 10 </a:t>
            </a:r>
            <a:r>
              <a:rPr lang="ar-SA" dirty="0" err="1" smtClean="0"/>
              <a:t>و11</a:t>
            </a:r>
            <a:r>
              <a:rPr lang="ar-SA" dirty="0" smtClean="0"/>
              <a:t> من اليسار واليمين، ويرسل أحمد النقطة 12 من اليسار</a:t>
            </a:r>
            <a:r>
              <a:rPr lang="en-US" dirty="0" smtClean="0"/>
              <a:t>. </a:t>
            </a:r>
            <a:br>
              <a:rPr lang="en-US" dirty="0" smtClean="0"/>
            </a:br>
            <a:r>
              <a:rPr lang="en-US" dirty="0" smtClean="0"/>
              <a:t/>
            </a:r>
            <a:br>
              <a:rPr lang="en-US" dirty="0" smtClean="0"/>
            </a:br>
            <a:r>
              <a:rPr lang="ar-SA" dirty="0" smtClean="0"/>
              <a:t>فإذا فاز أحد اللاعبين بسبع نقاط، وفارق نقطتين عن منافسه، فإنه يفوز بالشوط </a:t>
            </a:r>
            <a:r>
              <a:rPr lang="ar-SA" dirty="0" err="1" smtClean="0"/>
              <a:t>والمجموعة.</a:t>
            </a:r>
            <a:r>
              <a:rPr lang="ar-SA" dirty="0" smtClean="0"/>
              <a:t> أما إذا وصل التسجيل إلى 6 نقط لكل من اللاعبين، فإنهما يبدلان أماكنهما، ويبدأن اللعب في الإرسال على النحو السابق، إلى أن يتفوق أحدهما </a:t>
            </a:r>
            <a:r>
              <a:rPr lang="ar-SA" dirty="0" err="1" smtClean="0"/>
              <a:t>بنقطتين.</a:t>
            </a:r>
            <a:r>
              <a:rPr lang="ar-SA" dirty="0" smtClean="0"/>
              <a:t> فيرسل أحمد النقطة 13 من يمين الملعب، ثم يرسل بدوي النقطتين 14 </a:t>
            </a:r>
            <a:r>
              <a:rPr lang="ar-SA" dirty="0" err="1" smtClean="0"/>
              <a:t>و15</a:t>
            </a:r>
            <a:r>
              <a:rPr lang="ar-SA" dirty="0" smtClean="0"/>
              <a:t> من يسار الملعب ويمينه، ثم يرسل أحمد النقطتين 16 </a:t>
            </a:r>
            <a:r>
              <a:rPr lang="ar-SA" dirty="0" err="1" smtClean="0"/>
              <a:t>و17</a:t>
            </a:r>
            <a:r>
              <a:rPr lang="ar-SA" dirty="0" smtClean="0"/>
              <a:t> من اليسار واليمين، ثم يرسل بدوي النقطة 18 من </a:t>
            </a:r>
            <a:r>
              <a:rPr lang="ar-SA" dirty="0" err="1" smtClean="0"/>
              <a:t>اليسار.</a:t>
            </a:r>
            <a:r>
              <a:rPr lang="ar-SA" dirty="0" smtClean="0"/>
              <a:t> وإذا ظل التسجيل من دون فارق، فإن اللاعبين يبدلان أماكنهما، بعد كل 6 نقط</a:t>
            </a:r>
            <a:r>
              <a:rPr lang="en-US" dirty="0" smtClean="0"/>
              <a:t>. </a:t>
            </a:r>
            <a:br>
              <a:rPr lang="en-US" dirty="0" smtClean="0"/>
            </a:br>
            <a:r>
              <a:rPr lang="en-US" dirty="0" smtClean="0"/>
              <a:t/>
            </a:r>
            <a:br>
              <a:rPr lang="en-US" dirty="0" smtClean="0"/>
            </a:br>
            <a:r>
              <a:rPr lang="ar-SA" dirty="0" smtClean="0"/>
              <a:t>أما في حالة المباريات الزوجية، فتُطبق الإجراءات نفسها، التي تستخدم في اللعب </a:t>
            </a:r>
            <a:r>
              <a:rPr lang="ar-SA" dirty="0" err="1" smtClean="0"/>
              <a:t>الفردي.</a:t>
            </a:r>
            <a:r>
              <a:rPr lang="ar-SA" dirty="0" smtClean="0"/>
              <a:t> ويؤدي اللاعبون الإرسال وفقاً للتوالي المتبع في </a:t>
            </a:r>
            <a:r>
              <a:rPr lang="ar-SA" dirty="0" err="1" smtClean="0"/>
              <a:t>أدوارهم.</a:t>
            </a:r>
            <a:r>
              <a:rPr lang="ar-SA" dirty="0" smtClean="0"/>
              <a:t> فإذا كان أحمد وبدوي يلعبان ضد سمير وصبري، ولنفرض أن صبري قد أرسل في آخر </a:t>
            </a:r>
            <a:r>
              <a:rPr lang="ar-SA" dirty="0" err="1" smtClean="0"/>
              <a:t>الأشواط </a:t>
            </a:r>
            <a:r>
              <a:rPr lang="ar-SA" dirty="0" smtClean="0"/>
              <a:t>(الشوط الثاني عشر)، فيرسل أحمد النقطة الأولى من يمين الملعب، ويرسل سمير النقطتين 2 </a:t>
            </a:r>
            <a:r>
              <a:rPr lang="ar-SA" dirty="0" err="1" smtClean="0"/>
              <a:t>و3</a:t>
            </a:r>
            <a:r>
              <a:rPr lang="ar-SA" dirty="0" smtClean="0"/>
              <a:t> من يسار الملعب </a:t>
            </a:r>
            <a:r>
              <a:rPr lang="ar-SA" dirty="0" err="1" smtClean="0"/>
              <a:t>ويمينه.</a:t>
            </a:r>
            <a:r>
              <a:rPr lang="ar-SA" dirty="0" smtClean="0"/>
              <a:t> ثم يرسل بدوي النقطتين 4 </a:t>
            </a:r>
            <a:r>
              <a:rPr lang="ar-SA" dirty="0" err="1" smtClean="0"/>
              <a:t>و5</a:t>
            </a:r>
            <a:r>
              <a:rPr lang="ar-SA" dirty="0" smtClean="0"/>
              <a:t> من يسار الملعب </a:t>
            </a:r>
            <a:r>
              <a:rPr lang="ar-SA" dirty="0" err="1" smtClean="0"/>
              <a:t>ويمينه.</a:t>
            </a:r>
            <a:r>
              <a:rPr lang="ar-SA" dirty="0" smtClean="0"/>
              <a:t> ثم يرسل صبري النقطة 6 من اليسار</a:t>
            </a:r>
            <a:r>
              <a:rPr lang="en-US" dirty="0" smtClean="0"/>
              <a:t>. </a:t>
            </a:r>
            <a:br>
              <a:rPr lang="en-US" dirty="0" smtClean="0"/>
            </a:br>
            <a:r>
              <a:rPr lang="en-US" dirty="0" smtClean="0"/>
              <a:t/>
            </a:r>
            <a:br>
              <a:rPr lang="en-US" dirty="0" smtClean="0"/>
            </a:br>
            <a:r>
              <a:rPr lang="ar-SA" dirty="0" smtClean="0"/>
              <a:t>ثم يبدل الفريقان أماكنهما بعد ذلك، ويرسل صبري النقطة 7 من اليمين، ثم يرسل أحمد النقطتين 8 </a:t>
            </a:r>
            <a:r>
              <a:rPr lang="ar-SA" dirty="0" err="1" smtClean="0"/>
              <a:t>و9</a:t>
            </a:r>
            <a:r>
              <a:rPr lang="ar-SA" dirty="0" smtClean="0"/>
              <a:t> من اليسار </a:t>
            </a:r>
            <a:r>
              <a:rPr lang="ar-SA" dirty="0" err="1" smtClean="0"/>
              <a:t>واليمين.</a:t>
            </a:r>
            <a:r>
              <a:rPr lang="ar-SA" dirty="0" smtClean="0"/>
              <a:t> ثم يرسل سمير النقطتين 10 </a:t>
            </a:r>
            <a:r>
              <a:rPr lang="ar-SA" dirty="0" err="1" smtClean="0"/>
              <a:t>و11</a:t>
            </a:r>
            <a:r>
              <a:rPr lang="ar-SA" dirty="0" smtClean="0"/>
              <a:t> من اليسار واليمين، ثم يرسل بدوي النقطة 12 من اليسار</a:t>
            </a:r>
            <a:r>
              <a:rPr lang="en-US" dirty="0" smtClean="0"/>
              <a:t>. </a:t>
            </a:r>
            <a:br>
              <a:rPr lang="en-US" dirty="0" smtClean="0"/>
            </a:br>
            <a:r>
              <a:rPr lang="en-US" dirty="0" smtClean="0"/>
              <a:t/>
            </a:r>
            <a:br>
              <a:rPr lang="en-US" dirty="0" smtClean="0"/>
            </a:br>
            <a:r>
              <a:rPr lang="ar-SA" dirty="0" smtClean="0"/>
              <a:t>وفي حالة </a:t>
            </a:r>
            <a:r>
              <a:rPr lang="ar-SA" dirty="0" err="1" smtClean="0"/>
              <a:t>التعادل </a:t>
            </a:r>
            <a:r>
              <a:rPr lang="ar-SA" dirty="0" smtClean="0"/>
              <a:t>(6 نقاط لكل فريق)، يجري تبديل الأماكن، ويستمر الإرسال حتى يحصل أحدهما، على نقطتين، أكثر من الفريق الآخر</a:t>
            </a:r>
            <a:r>
              <a:rPr lang="en-US" smtClean="0"/>
              <a:t>. </a:t>
            </a:r>
            <a:br>
              <a:rPr lang="en-US" smtClean="0"/>
            </a:br>
            <a:r>
              <a:rPr lang="en-US" smtClean="0"/>
              <a:t/>
            </a:r>
            <a:br>
              <a:rPr lang="en-US" smtClean="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شوط كسر التعادل</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شوط كسر التعادل</dc:title>
  <dc:creator>مكي</dc:creator>
  <cp:lastModifiedBy>مكي</cp:lastModifiedBy>
  <cp:revision>1</cp:revision>
  <dcterms:created xsi:type="dcterms:W3CDTF">2018-12-11T19:06:15Z</dcterms:created>
  <dcterms:modified xsi:type="dcterms:W3CDTF">2018-12-11T19:10:41Z</dcterms:modified>
</cp:coreProperties>
</file>